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  <Override PartName="/ppt/media/image2.jpeg" ContentType="image/jpeg"/>
  <Override PartName="/ppt/media/media2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gif>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png>
</file>

<file path=ppt/media/image3.tif>
</file>

<file path=ppt/media/image4.tif>
</file>

<file path=ppt/media/media1.mov>
</file>

<file path=ppt/media/media2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1270000" y="4089400"/>
            <a:ext cx="10464800" cy="774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6705600" y="609600"/>
            <a:ext cx="5359400" cy="7759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6870700" y="2781300"/>
            <a:ext cx="5283200" cy="618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quarter" idx="13"/>
          </p:nvPr>
        </p:nvSpPr>
        <p:spPr>
          <a:xfrm>
            <a:off x="6654800" y="5029200"/>
            <a:ext cx="5803900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6664613" y="508000"/>
            <a:ext cx="5803901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15"/>
          </p:nvPr>
        </p:nvSpPr>
        <p:spPr>
          <a:xfrm>
            <a:off x="533400" y="508000"/>
            <a:ext cx="580823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t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3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HASKEL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HASKELL</a:t>
            </a:r>
          </a:p>
        </p:txBody>
      </p:sp>
      <p:sp>
        <p:nvSpPr>
          <p:cNvPr id="120" name="爆肝程序员的函数式狂想曲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爆肝程序员的函数式狂想曲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输入两个数，分别将这两个数Double再相加，返回这个和。"/>
          <p:cNvSpPr txBox="1"/>
          <p:nvPr/>
        </p:nvSpPr>
        <p:spPr>
          <a:xfrm>
            <a:off x="516718" y="1765300"/>
            <a:ext cx="1197136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输入两个数，分别将这两个数Double再相加，返回这个和。</a:t>
            </a:r>
          </a:p>
        </p:txBody>
      </p:sp>
      <p:sp>
        <p:nvSpPr>
          <p:cNvPr id="155" name="doubleUs x y = x * 2 + y * 2"/>
          <p:cNvSpPr txBox="1"/>
          <p:nvPr/>
        </p:nvSpPr>
        <p:spPr>
          <a:xfrm>
            <a:off x="545728" y="3054349"/>
            <a:ext cx="541094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doubleUs x y = x * 2 + y * 2</a:t>
            </a:r>
          </a:p>
        </p:txBody>
      </p:sp>
      <p:sp>
        <p:nvSpPr>
          <p:cNvPr id="156" name="doubleUs x y = doubleMe x + doubleMe y"/>
          <p:cNvSpPr txBox="1"/>
          <p:nvPr/>
        </p:nvSpPr>
        <p:spPr>
          <a:xfrm>
            <a:off x="510331" y="4444999"/>
            <a:ext cx="789473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doubleUs x y = doubleMe x + doubleMe y</a:t>
            </a:r>
          </a:p>
        </p:txBody>
      </p:sp>
      <p:sp>
        <p:nvSpPr>
          <p:cNvPr id="157" name="*这种模式在haskell中十分常见：编写一些明显正确的…"/>
          <p:cNvSpPr txBox="1"/>
          <p:nvPr/>
        </p:nvSpPr>
        <p:spPr>
          <a:xfrm>
            <a:off x="816347" y="5721349"/>
            <a:ext cx="10762507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*这种模式在haskell中十分常见：编写一些明显正确的</a:t>
            </a:r>
          </a:p>
          <a:p>
            <a:pPr/>
            <a:r>
              <a:t>简单函数，然后组合起来，形成一个更复杂的函数。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4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7" grpId="3"/>
      <p:bldP build="whole" bldLvl="1" animBg="1" rev="0" advAuto="0" spid="156" grpId="2"/>
      <p:bldP build="whole" bldLvl="1" animBg="1" rev="0" advAuto="0" spid="15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将100以下的数都乘以2，100以上的不用管"/>
          <p:cNvSpPr txBox="1"/>
          <p:nvPr/>
        </p:nvSpPr>
        <p:spPr>
          <a:xfrm>
            <a:off x="516718" y="1765300"/>
            <a:ext cx="85725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将100以下的数都乘以2，100以上的不用管</a:t>
            </a:r>
          </a:p>
        </p:txBody>
      </p:sp>
      <p:sp>
        <p:nvSpPr>
          <p:cNvPr id="160" name="doubleSmallNumber x = if x &gt; 100…"/>
          <p:cNvSpPr txBox="1"/>
          <p:nvPr/>
        </p:nvSpPr>
        <p:spPr>
          <a:xfrm>
            <a:off x="577403" y="3295650"/>
            <a:ext cx="6630294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doubleSmallNumber x = if x &gt; 100</a:t>
            </a:r>
          </a:p>
          <a:p>
            <a:pPr lvl="1" algn="l"/>
            <a:r>
              <a:t>                                     then x</a:t>
            </a:r>
          </a:p>
          <a:p>
            <a:pPr lvl="1" algn="l"/>
            <a:r>
              <a:t>                                     else x * 2</a:t>
            </a:r>
          </a:p>
        </p:txBody>
      </p:sp>
      <p:sp>
        <p:nvSpPr>
          <p:cNvPr id="161" name="嗯..  这个是喜闻乐见的if语句"/>
          <p:cNvSpPr txBox="1"/>
          <p:nvPr/>
        </p:nvSpPr>
        <p:spPr>
          <a:xfrm>
            <a:off x="880975" y="6172200"/>
            <a:ext cx="571835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嗯..  这个是喜闻乐见的if语句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0" grpId="1"/>
      <p:bldP build="whole" bldLvl="1" animBg="1" rev="0" advAuto="0" spid="161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列表"/>
          <p:cNvSpPr txBox="1"/>
          <p:nvPr>
            <p:ph type="body" sz="quarter" idx="1"/>
          </p:nvPr>
        </p:nvSpPr>
        <p:spPr>
          <a:xfrm>
            <a:off x="1270000" y="15240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5700"/>
            </a:lvl1pPr>
          </a:lstStyle>
          <a:p>
            <a:pPr/>
            <a:r>
              <a:t>列表</a:t>
            </a:r>
          </a:p>
        </p:txBody>
      </p:sp>
      <p:pic>
        <p:nvPicPr>
          <p:cNvPr id="164" name="timg.jpeg" descr="timg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3914" y="3050526"/>
            <a:ext cx="7776972" cy="51765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什么是列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什么是列表</a:t>
            </a:r>
          </a:p>
        </p:txBody>
      </p:sp>
      <p:sp>
        <p:nvSpPr>
          <p:cNvPr id="167" name="emm…就是传统意义上的Array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572516">
              <a:spcBef>
                <a:spcPts val="4500"/>
              </a:spcBef>
              <a:buSzTx/>
              <a:buNone/>
              <a:defRPr sz="4508"/>
            </a:pPr>
            <a:r>
              <a:t>emm…就是传统意义上的Array.</a:t>
            </a:r>
          </a:p>
          <a:p>
            <a:pPr marL="0" indent="0" defTabSz="572516">
              <a:spcBef>
                <a:spcPts val="4500"/>
              </a:spcBef>
              <a:buSzTx/>
              <a:buNone/>
              <a:defRPr sz="4508"/>
            </a:pPr>
            <a:r>
              <a:t>列表是一种单类型的数据结构，可以用来存储多个类型相同的元素。</a:t>
            </a:r>
          </a:p>
          <a:p>
            <a:pPr marL="0" indent="0" defTabSz="572516">
              <a:spcBef>
                <a:spcPts val="4500"/>
              </a:spcBef>
              <a:buSzTx/>
              <a:buNone/>
              <a:defRPr sz="4508"/>
            </a:pPr>
            <a:r>
              <a:t>let fibonacci = [1,1,2,3,5,8,13,21,34,55]</a:t>
            </a:r>
          </a:p>
          <a:p>
            <a:pPr marL="0" indent="0" defTabSz="572516">
              <a:spcBef>
                <a:spcPts val="4500"/>
              </a:spcBef>
              <a:buSzTx/>
              <a:buNone/>
              <a:defRPr sz="4508"/>
            </a:pPr>
            <a:r>
              <a:t>注意： [1,2,3]是 1:2:3:[]的语法糖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列表的一些基本技能"/>
          <p:cNvSpPr txBox="1"/>
          <p:nvPr/>
        </p:nvSpPr>
        <p:spPr>
          <a:xfrm>
            <a:off x="4159250" y="622300"/>
            <a:ext cx="42291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列表的一些基本技能</a:t>
            </a:r>
          </a:p>
        </p:txBody>
      </p:sp>
      <p:sp>
        <p:nvSpPr>
          <p:cNvPr id="170" name="ghci&gt; head [5,4,3,2,1]…"/>
          <p:cNvSpPr txBox="1"/>
          <p:nvPr/>
        </p:nvSpPr>
        <p:spPr>
          <a:xfrm>
            <a:off x="1299529" y="1612900"/>
            <a:ext cx="410654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head [5,4,3,2,1]</a:t>
            </a:r>
          </a:p>
          <a:p>
            <a:pPr algn="l"/>
            <a:r>
              <a:t> 5</a:t>
            </a:r>
          </a:p>
        </p:txBody>
      </p:sp>
      <p:sp>
        <p:nvSpPr>
          <p:cNvPr id="171" name="ghci&gt; tail [5,4,3,2,1]…"/>
          <p:cNvSpPr txBox="1"/>
          <p:nvPr/>
        </p:nvSpPr>
        <p:spPr>
          <a:xfrm>
            <a:off x="1343000" y="2819400"/>
            <a:ext cx="37402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tail [5,4,3,2,1]</a:t>
            </a:r>
          </a:p>
          <a:p>
            <a:pPr algn="l"/>
            <a:r>
              <a:t> [4,3,2,1]</a:t>
            </a:r>
          </a:p>
        </p:txBody>
      </p:sp>
      <p:sp>
        <p:nvSpPr>
          <p:cNvPr id="172" name="ghci&gt; last [5,4,3,2,1]…"/>
          <p:cNvSpPr txBox="1"/>
          <p:nvPr/>
        </p:nvSpPr>
        <p:spPr>
          <a:xfrm>
            <a:off x="6600949" y="1587500"/>
            <a:ext cx="381610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last [5,4,3,2,1]</a:t>
            </a:r>
          </a:p>
          <a:p>
            <a:pPr algn="l"/>
            <a:r>
              <a:t> 1</a:t>
            </a:r>
          </a:p>
        </p:txBody>
      </p:sp>
      <p:sp>
        <p:nvSpPr>
          <p:cNvPr id="173" name="ghci&gt; init [5,4,3,2,1]…"/>
          <p:cNvSpPr txBox="1"/>
          <p:nvPr/>
        </p:nvSpPr>
        <p:spPr>
          <a:xfrm>
            <a:off x="6624389" y="2819400"/>
            <a:ext cx="3769222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init [5,4,3,2,1]</a:t>
            </a:r>
          </a:p>
          <a:p>
            <a:pPr algn="l"/>
            <a:r>
              <a:t> [5,4,3,2]</a:t>
            </a:r>
          </a:p>
        </p:txBody>
      </p:sp>
      <p:sp>
        <p:nvSpPr>
          <p:cNvPr id="174" name="ghci&gt; length [5,4,3,2,1]…"/>
          <p:cNvSpPr txBox="1"/>
          <p:nvPr/>
        </p:nvSpPr>
        <p:spPr>
          <a:xfrm>
            <a:off x="1306338" y="4305300"/>
            <a:ext cx="4321524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length [5,4,3,2,1]</a:t>
            </a:r>
          </a:p>
          <a:p>
            <a:pPr algn="l"/>
            <a:r>
              <a:t> 5</a:t>
            </a:r>
          </a:p>
        </p:txBody>
      </p:sp>
      <p:sp>
        <p:nvSpPr>
          <p:cNvPr id="175" name="ghci&gt; reverse [5,4,3,2,1]…"/>
          <p:cNvSpPr txBox="1"/>
          <p:nvPr/>
        </p:nvSpPr>
        <p:spPr>
          <a:xfrm>
            <a:off x="6620160" y="4279900"/>
            <a:ext cx="456508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reverse [5,4,3,2,1]</a:t>
            </a:r>
          </a:p>
          <a:p>
            <a:pPr algn="l"/>
            <a:r>
              <a:t> [1,2,3,4,5]</a:t>
            </a:r>
          </a:p>
        </p:txBody>
      </p:sp>
      <p:sp>
        <p:nvSpPr>
          <p:cNvPr id="176" name="ghci&gt; take 3 [5,4,3,2,1]…"/>
          <p:cNvSpPr txBox="1"/>
          <p:nvPr/>
        </p:nvSpPr>
        <p:spPr>
          <a:xfrm>
            <a:off x="1300311" y="5791200"/>
            <a:ext cx="4333578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take 3 [5,4,3,2,1]</a:t>
            </a:r>
          </a:p>
          <a:p>
            <a:pPr algn="l"/>
            <a:r>
              <a:t> [5,4,3]</a:t>
            </a:r>
          </a:p>
        </p:txBody>
      </p:sp>
      <p:sp>
        <p:nvSpPr>
          <p:cNvPr id="177" name="ghci&gt; drop 3 [5,4,3,2,1]…"/>
          <p:cNvSpPr txBox="1"/>
          <p:nvPr/>
        </p:nvSpPr>
        <p:spPr>
          <a:xfrm>
            <a:off x="6648784" y="5740400"/>
            <a:ext cx="4457032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drop 3 [5,4,3,2,1]</a:t>
            </a:r>
          </a:p>
          <a:p>
            <a:pPr algn="l"/>
            <a:r>
              <a:t> [2,1]</a:t>
            </a:r>
          </a:p>
        </p:txBody>
      </p:sp>
      <p:sp>
        <p:nvSpPr>
          <p:cNvPr id="178" name="ghci&gt; maximum [5,4,3,2,1]…"/>
          <p:cNvSpPr txBox="1"/>
          <p:nvPr/>
        </p:nvSpPr>
        <p:spPr>
          <a:xfrm>
            <a:off x="1292299" y="7277100"/>
            <a:ext cx="5010002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maximum [5,4,3,2,1]</a:t>
            </a:r>
          </a:p>
          <a:p>
            <a:pPr algn="l"/>
            <a:r>
              <a:t> 5</a:t>
            </a:r>
          </a:p>
        </p:txBody>
      </p:sp>
      <p:sp>
        <p:nvSpPr>
          <p:cNvPr id="179" name="ghci&gt; minimum[5,4,3,2,1]…"/>
          <p:cNvSpPr txBox="1"/>
          <p:nvPr/>
        </p:nvSpPr>
        <p:spPr>
          <a:xfrm>
            <a:off x="6652927" y="7200900"/>
            <a:ext cx="4778946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minimum[5,4,3,2,1]</a:t>
            </a:r>
          </a:p>
          <a:p>
            <a:pPr algn="l"/>
            <a:r>
              <a:t> 1</a:t>
            </a:r>
          </a:p>
        </p:txBody>
      </p:sp>
      <p:sp>
        <p:nvSpPr>
          <p:cNvPr id="180" name="ghci&gt; sum  [5,4,3,2,1]…"/>
          <p:cNvSpPr txBox="1"/>
          <p:nvPr/>
        </p:nvSpPr>
        <p:spPr>
          <a:xfrm>
            <a:off x="1277032" y="8394700"/>
            <a:ext cx="4100736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sum  [5,4,3,2,1]</a:t>
            </a:r>
          </a:p>
          <a:p>
            <a:pPr algn="l"/>
            <a:r>
              <a:t> 15</a:t>
            </a:r>
          </a:p>
        </p:txBody>
      </p:sp>
      <p:sp>
        <p:nvSpPr>
          <p:cNvPr id="181" name="ghci&gt; product  [5,4,3,2,1]…"/>
          <p:cNvSpPr txBox="1"/>
          <p:nvPr/>
        </p:nvSpPr>
        <p:spPr>
          <a:xfrm>
            <a:off x="6601010" y="8343900"/>
            <a:ext cx="478117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ghci&gt; product  [5,4,3,2,1]</a:t>
            </a:r>
          </a:p>
          <a:p>
            <a:pPr algn="l"/>
            <a:r>
              <a:t> 120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ntr" nodeType="click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8" grpId="9"/>
      <p:bldP build="whole" bldLvl="1" animBg="1" rev="0" advAuto="0" spid="180" grpId="11"/>
      <p:bldP build="whole" bldLvl="1" animBg="1" rev="0" advAuto="0" spid="175" grpId="6"/>
      <p:bldP build="whole" bldLvl="1" animBg="1" rev="0" advAuto="0" spid="176" grpId="7"/>
      <p:bldP build="whole" bldLvl="1" animBg="1" rev="0" advAuto="0" spid="170" grpId="1"/>
      <p:bldP build="whole" bldLvl="1" animBg="1" rev="0" advAuto="0" spid="173" grpId="4"/>
      <p:bldP build="whole" bldLvl="1" animBg="1" rev="0" advAuto="0" spid="174" grpId="5"/>
      <p:bldP build="whole" bldLvl="1" animBg="1" rev="0" advAuto="0" spid="181" grpId="12"/>
      <p:bldP build="whole" bldLvl="1" animBg="1" rev="0" advAuto="0" spid="171" grpId="3"/>
      <p:bldP build="whole" bldLvl="1" animBg="1" rev="0" advAuto="0" spid="172" grpId="2"/>
      <p:bldP build="whole" bldLvl="1" animBg="1" rev="0" advAuto="0" spid="179" grpId="10"/>
      <p:bldP build="whole" bldLvl="1" animBg="1" rev="0" advAuto="0" spid="177" grpId="8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区间"/>
          <p:cNvSpPr txBox="1"/>
          <p:nvPr/>
        </p:nvSpPr>
        <p:spPr>
          <a:xfrm>
            <a:off x="5822949" y="984250"/>
            <a:ext cx="1358901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900"/>
            </a:lvl1pPr>
          </a:lstStyle>
          <a:p>
            <a:pPr/>
            <a:r>
              <a:t>区间</a:t>
            </a:r>
          </a:p>
        </p:txBody>
      </p:sp>
      <p:sp>
        <p:nvSpPr>
          <p:cNvPr id="184" name="怎么获取一个1~20的列表呢？那a~z呢？20~1呢？"/>
          <p:cNvSpPr txBox="1"/>
          <p:nvPr/>
        </p:nvSpPr>
        <p:spPr>
          <a:xfrm>
            <a:off x="1168933" y="2451100"/>
            <a:ext cx="1008273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怎么获取一个1~20的列表呢？那a~z呢？20~1呢？</a:t>
            </a:r>
          </a:p>
        </p:txBody>
      </p:sp>
      <p:sp>
        <p:nvSpPr>
          <p:cNvPr id="185" name="[1..20]…"/>
          <p:cNvSpPr txBox="1"/>
          <p:nvPr/>
        </p:nvSpPr>
        <p:spPr>
          <a:xfrm>
            <a:off x="1159061" y="4654550"/>
            <a:ext cx="2380878" cy="166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[1..20]        </a:t>
            </a:r>
          </a:p>
          <a:p>
            <a:pPr algn="l"/>
            <a:r>
              <a:t>[’a’..’z’]</a:t>
            </a:r>
          </a:p>
          <a:p>
            <a:pPr algn="l"/>
            <a:r>
              <a:t>[20,19..1]</a:t>
            </a:r>
          </a:p>
        </p:txBody>
      </p:sp>
      <p:sp>
        <p:nvSpPr>
          <p:cNvPr id="186" name="[1,2,3,4,5,6,7,8,9,10,11,12,13,14,15,16,17,18,19,20]"/>
          <p:cNvSpPr txBox="1"/>
          <p:nvPr/>
        </p:nvSpPr>
        <p:spPr>
          <a:xfrm>
            <a:off x="1202506" y="3476624"/>
            <a:ext cx="901228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[1,2,3,4,5,6,7,8,9,10,11,12,13,14,15,16,17,18,19,20]</a:t>
            </a:r>
          </a:p>
        </p:txBody>
      </p:sp>
      <p:sp>
        <p:nvSpPr>
          <p:cNvPr id="187" name="X"/>
          <p:cNvSpPr txBox="1"/>
          <p:nvPr/>
        </p:nvSpPr>
        <p:spPr>
          <a:xfrm>
            <a:off x="10339275" y="3476624"/>
            <a:ext cx="42885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608019"/>
                    <a:satOff val="-16379"/>
                    <a:lumOff val="25127"/>
                  </a:schemeClr>
                </a:solidFill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188" name="✅"/>
          <p:cNvSpPr txBox="1"/>
          <p:nvPr/>
        </p:nvSpPr>
        <p:spPr>
          <a:xfrm>
            <a:off x="3663950" y="5714999"/>
            <a:ext cx="571501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pple Color Emoji"/>
                <a:ea typeface="Apple Color Emoji"/>
                <a:cs typeface="Apple Color Emoji"/>
                <a:sym typeface="Apple Color Emoji"/>
              </a:defRPr>
            </a:lvl1pPr>
          </a:lstStyle>
          <a:p>
            <a:pPr/>
            <a:r>
              <a:t>✅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6" grpId="1"/>
      <p:bldP build="whole" bldLvl="1" animBg="1" rev="0" advAuto="0" spid="187" grpId="2"/>
      <p:bldP build="whole" bldLvl="1" animBg="1" rev="0" advAuto="0" spid="188" grpId="4"/>
      <p:bldP build="whole" bldLvl="1" animBg="1" rev="0" advAuto="0" spid="185" grpId="3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无限区间"/>
          <p:cNvSpPr txBox="1"/>
          <p:nvPr/>
        </p:nvSpPr>
        <p:spPr>
          <a:xfrm>
            <a:off x="5200650" y="984250"/>
            <a:ext cx="2603501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900"/>
            </a:lvl1pPr>
          </a:lstStyle>
          <a:p>
            <a:pPr/>
            <a:r>
              <a:t>无限区间</a:t>
            </a:r>
          </a:p>
        </p:txBody>
      </p:sp>
      <p:pic>
        <p:nvPicPr>
          <p:cNvPr id="19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1900" y="3420764"/>
            <a:ext cx="8001000" cy="3721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得到一个永无止境，全都是8的列表"/>
          <p:cNvSpPr txBox="1"/>
          <p:nvPr/>
        </p:nvSpPr>
        <p:spPr>
          <a:xfrm>
            <a:off x="1085849" y="1536700"/>
            <a:ext cx="72009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得到一个永无止境，全都是8的列表</a:t>
            </a:r>
          </a:p>
        </p:txBody>
      </p:sp>
      <p:sp>
        <p:nvSpPr>
          <p:cNvPr id="194" name="repeat 8"/>
          <p:cNvSpPr txBox="1"/>
          <p:nvPr/>
        </p:nvSpPr>
        <p:spPr>
          <a:xfrm>
            <a:off x="1180740" y="2635249"/>
            <a:ext cx="162632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repeat 8</a:t>
            </a:r>
          </a:p>
        </p:txBody>
      </p:sp>
      <p:sp>
        <p:nvSpPr>
          <p:cNvPr id="195" name="得到一个永无止境，重复着[1,2,3]的列表"/>
          <p:cNvSpPr txBox="1"/>
          <p:nvPr/>
        </p:nvSpPr>
        <p:spPr>
          <a:xfrm>
            <a:off x="1146472" y="4618037"/>
            <a:ext cx="809565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得到一个永无止境，重复着[1,2,3]的列表</a:t>
            </a:r>
          </a:p>
        </p:txBody>
      </p:sp>
      <p:sp>
        <p:nvSpPr>
          <p:cNvPr id="196" name="cycle [1,2,3]"/>
          <p:cNvSpPr txBox="1"/>
          <p:nvPr/>
        </p:nvSpPr>
        <p:spPr>
          <a:xfrm>
            <a:off x="1139812" y="5835649"/>
            <a:ext cx="2241576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cycle [1,2,3]</a:t>
            </a:r>
          </a:p>
        </p:txBody>
      </p:sp>
      <p:sp>
        <p:nvSpPr>
          <p:cNvPr id="197" name="[8,8..]"/>
          <p:cNvSpPr txBox="1"/>
          <p:nvPr/>
        </p:nvSpPr>
        <p:spPr>
          <a:xfrm>
            <a:off x="1220365" y="3514724"/>
            <a:ext cx="108987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[8,8..]</a:t>
            </a:r>
          </a:p>
        </p:txBody>
      </p:sp>
      <p:pic>
        <p:nvPicPr>
          <p:cNvPr id="198" name="未命名.mov" descr="未命名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776731" y="1705448"/>
            <a:ext cx="9901664" cy="6342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Class="mediacall" nodeType="afterEffect" presetSubtype="0" presetID="1" grpId="6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9183" fill="hold"/>
                                        <p:tgtEl>
                                          <p:spTgt spid="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27" fill="hold" display="0">
                  <p:stCondLst>
                    <p:cond delay="indefinite"/>
                  </p:stCondLst>
                </p:cTn>
                <p:tgtEl>
                  <p:spTgt spid="198"/>
                </p:tgtEl>
              </p:cMediaNode>
            </p:video>
          </p:childTnLst>
        </p:cTn>
      </p:par>
    </p:tnLst>
    <p:bldLst>
      <p:bldP build="whole" bldLvl="1" animBg="1" rev="0" advAuto="0" spid="196" grpId="4"/>
      <p:bldP build="whole" bldLvl="1" animBg="1" rev="0" advAuto="0" spid="198" grpId="5"/>
      <p:bldP build="whole" bldLvl="1" animBg="1" rev="0" advAuto="0" spid="194" grpId="1"/>
      <p:bldP build="whole" bldLvl="1" animBg="1" rev="0" advAuto="0" spid="195" grpId="3"/>
      <p:bldP build="whole" bldLvl="1" animBg="1" rev="0" advAuto="0" spid="197" grpId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列表推导式"/>
          <p:cNvSpPr txBox="1"/>
          <p:nvPr/>
        </p:nvSpPr>
        <p:spPr>
          <a:xfrm>
            <a:off x="4889500" y="984250"/>
            <a:ext cx="3225801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900"/>
            </a:lvl1pPr>
          </a:lstStyle>
          <a:p>
            <a:pPr/>
            <a:r>
              <a:t>列表推导式</a:t>
            </a:r>
          </a:p>
        </p:txBody>
      </p:sp>
      <p:sp>
        <p:nvSpPr>
          <p:cNvPr id="201" name="{2x | x ∈ N，x≤ 10}"/>
          <p:cNvSpPr txBox="1"/>
          <p:nvPr/>
        </p:nvSpPr>
        <p:spPr>
          <a:xfrm>
            <a:off x="4534854" y="2705100"/>
            <a:ext cx="393509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{2x | x ∈ N，x≤ 10}</a:t>
            </a:r>
          </a:p>
        </p:txBody>
      </p:sp>
      <p:sp>
        <p:nvSpPr>
          <p:cNvPr id="202" name="[x*2 | x &lt;- [1..10]]"/>
          <p:cNvSpPr txBox="1"/>
          <p:nvPr/>
        </p:nvSpPr>
        <p:spPr>
          <a:xfrm>
            <a:off x="4777742" y="3778249"/>
            <a:ext cx="3449316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[x*2 | x &lt;- [1..10]]</a:t>
            </a:r>
          </a:p>
        </p:txBody>
      </p:sp>
      <p:sp>
        <p:nvSpPr>
          <p:cNvPr id="203" name="假设有两个列表[2,5,10]和[8,10,11],要取他们…"/>
          <p:cNvSpPr txBox="1"/>
          <p:nvPr/>
        </p:nvSpPr>
        <p:spPr>
          <a:xfrm>
            <a:off x="2101850" y="4737099"/>
            <a:ext cx="8801101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假设有两个列表[2,5,10]和[8,10,11],要取他们</a:t>
            </a:r>
          </a:p>
          <a:p>
            <a:pPr/>
            <a:r>
              <a:t>所有组合的乘积，并且只取其中大于50的。</a:t>
            </a:r>
          </a:p>
        </p:txBody>
      </p:sp>
      <p:sp>
        <p:nvSpPr>
          <p:cNvPr id="204" name="[x*y | x&lt;-[2,5,10],  y&lt;-[8,10,11],  x*y &gt; 50]"/>
          <p:cNvSpPr txBox="1"/>
          <p:nvPr/>
        </p:nvSpPr>
        <p:spPr>
          <a:xfrm>
            <a:off x="2584499" y="6737349"/>
            <a:ext cx="783580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[x*y | x&lt;-[2,5,10],  y&lt;-[8,10,11],  x*y &gt; 50]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4" grpId="3"/>
      <p:bldP build="whole" bldLvl="1" animBg="1" rev="0" advAuto="0" spid="202" grpId="1"/>
      <p:bldP build="whole" bldLvl="1" animBg="1" rev="0" advAuto="0" spid="203" grpId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元组"/>
          <p:cNvSpPr txBox="1"/>
          <p:nvPr/>
        </p:nvSpPr>
        <p:spPr>
          <a:xfrm>
            <a:off x="5822949" y="984250"/>
            <a:ext cx="1358901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900"/>
            </a:lvl1pPr>
          </a:lstStyle>
          <a:p>
            <a:pPr/>
            <a:r>
              <a:t>元组</a:t>
            </a:r>
          </a:p>
        </p:txBody>
      </p:sp>
      <p:sp>
        <p:nvSpPr>
          <p:cNvPr id="207" name="元组(tuple)允许我们将多个异构的值组合成一个单一的值。"/>
          <p:cNvSpPr txBox="1"/>
          <p:nvPr/>
        </p:nvSpPr>
        <p:spPr>
          <a:xfrm>
            <a:off x="731192" y="3175000"/>
            <a:ext cx="1183451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元组(tuple)允许我们将多个异构的值组合成一个单一的值。</a:t>
            </a:r>
          </a:p>
        </p:txBody>
      </p:sp>
      <p:sp>
        <p:nvSpPr>
          <p:cNvPr id="208" name="(1,3)"/>
          <p:cNvSpPr txBox="1"/>
          <p:nvPr/>
        </p:nvSpPr>
        <p:spPr>
          <a:xfrm>
            <a:off x="1166242" y="4387849"/>
            <a:ext cx="95681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(1,3)</a:t>
            </a:r>
          </a:p>
        </p:txBody>
      </p:sp>
      <p:sp>
        <p:nvSpPr>
          <p:cNvPr id="209" name="(3, ’a’, “hello”)"/>
          <p:cNvSpPr txBox="1"/>
          <p:nvPr/>
        </p:nvSpPr>
        <p:spPr>
          <a:xfrm>
            <a:off x="2629668" y="4387849"/>
            <a:ext cx="252576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(3, ’a’, “hello”)</a:t>
            </a:r>
          </a:p>
        </p:txBody>
      </p:sp>
      <p:sp>
        <p:nvSpPr>
          <p:cNvPr id="210" name="(50, 3.14, ’dadada’, ’b’)"/>
          <p:cNvSpPr txBox="1"/>
          <p:nvPr/>
        </p:nvSpPr>
        <p:spPr>
          <a:xfrm>
            <a:off x="5662041" y="4387849"/>
            <a:ext cx="396969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(50, 3.14, ’dadada’, ’b’)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4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2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4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3"/>
      <p:bldP build="whole" bldLvl="1" animBg="1" rev="0" advAuto="0" spid="208" grpId="1"/>
      <p:bldP build="whole" bldLvl="1" animBg="1" rev="0" advAuto="0" spid="209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序"/>
          <p:cNvSpPr txBox="1"/>
          <p:nvPr>
            <p:ph type="title"/>
          </p:nvPr>
        </p:nvSpPr>
        <p:spPr>
          <a:xfrm>
            <a:off x="1270000" y="895350"/>
            <a:ext cx="10464800" cy="1282700"/>
          </a:xfrm>
          <a:prstGeom prst="rect">
            <a:avLst/>
          </a:prstGeom>
        </p:spPr>
        <p:txBody>
          <a:bodyPr/>
          <a:lstStyle/>
          <a:p>
            <a:pPr lvl="1" defTabSz="537463">
              <a:defRPr sz="6624"/>
            </a:pPr>
            <a:r>
              <a:t>序</a:t>
            </a:r>
          </a:p>
        </p:txBody>
      </p:sp>
      <p:sp>
        <p:nvSpPr>
          <p:cNvPr id="123" name="环境搭建"/>
          <p:cNvSpPr txBox="1"/>
          <p:nvPr>
            <p:ph type="body" sz="quarter" idx="1"/>
          </p:nvPr>
        </p:nvSpPr>
        <p:spPr>
          <a:xfrm>
            <a:off x="1270000" y="2171700"/>
            <a:ext cx="10464800" cy="966689"/>
          </a:xfrm>
          <a:prstGeom prst="rect">
            <a:avLst/>
          </a:prstGeom>
        </p:spPr>
        <p:txBody>
          <a:bodyPr/>
          <a:lstStyle>
            <a:lvl1pPr>
              <a:defRPr sz="4300"/>
            </a:lvl1pPr>
          </a:lstStyle>
          <a:p>
            <a:pPr/>
            <a:r>
              <a:t>环境搭建</a:t>
            </a:r>
          </a:p>
        </p:txBody>
      </p:sp>
      <p:pic>
        <p:nvPicPr>
          <p:cNvPr id="12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05436" y="3643375"/>
            <a:ext cx="6593928" cy="49454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zip函数"/>
          <p:cNvSpPr txBox="1"/>
          <p:nvPr/>
        </p:nvSpPr>
        <p:spPr>
          <a:xfrm>
            <a:off x="5444529" y="2000250"/>
            <a:ext cx="2039542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900"/>
            </a:lvl1pPr>
          </a:lstStyle>
          <a:p>
            <a:pPr/>
            <a:r>
              <a:t>zip函数</a:t>
            </a:r>
          </a:p>
        </p:txBody>
      </p:sp>
      <p:sp>
        <p:nvSpPr>
          <p:cNvPr id="213" name="zip函数可将两组队列交叉配对…"/>
          <p:cNvSpPr txBox="1"/>
          <p:nvPr/>
        </p:nvSpPr>
        <p:spPr>
          <a:xfrm>
            <a:off x="3356371" y="3340099"/>
            <a:ext cx="6507958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zip函数可将两组队列</a:t>
            </a:r>
            <a:r>
              <a:rPr b="1">
                <a:latin typeface="Gill Sans"/>
                <a:ea typeface="Gill Sans"/>
                <a:cs typeface="Gill Sans"/>
                <a:sym typeface="Gill Sans"/>
              </a:rPr>
              <a:t>交叉配对  </a:t>
            </a:r>
            <a:endParaRPr b="1">
              <a:latin typeface="Gill Sans"/>
              <a:ea typeface="Gill Sans"/>
              <a:cs typeface="Gill Sans"/>
              <a:sym typeface="Gill Sans"/>
            </a:endParaRPr>
          </a:p>
          <a:p>
            <a:pPr/>
            <a:r>
              <a:t>组成由元祖组成的队列.</a:t>
            </a:r>
          </a:p>
          <a:p>
            <a:pPr/>
            <a:r>
              <a:t>这个函数很实用</a:t>
            </a:r>
          </a:p>
        </p:txBody>
      </p:sp>
      <p:pic>
        <p:nvPicPr>
          <p:cNvPr id="21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82261" y="3479800"/>
            <a:ext cx="457201" cy="45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3" grpId="1"/>
      <p:bldP build="whole" bldLvl="1" animBg="1" rev="0" advAuto="0" spid="214" grpId="2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zip [1, 2, 3] [4, 5, 6]"/>
          <p:cNvSpPr txBox="1"/>
          <p:nvPr/>
        </p:nvSpPr>
        <p:spPr>
          <a:xfrm>
            <a:off x="1982713" y="1060449"/>
            <a:ext cx="347677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zip [1, 2, 3] [4, 5, 6]</a:t>
            </a:r>
          </a:p>
        </p:txBody>
      </p:sp>
      <p:sp>
        <p:nvSpPr>
          <p:cNvPr id="217" name="结果:[(1, 4), (2, 5), (3,6)]"/>
          <p:cNvSpPr txBox="1"/>
          <p:nvPr/>
        </p:nvSpPr>
        <p:spPr>
          <a:xfrm>
            <a:off x="1922065" y="1739900"/>
            <a:ext cx="44362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结果:[(1, 4), (2, 5), (3,6)]</a:t>
            </a:r>
          </a:p>
        </p:txBody>
      </p:sp>
      <p:sp>
        <p:nvSpPr>
          <p:cNvPr id="218" name="zip [1,2,3] [“one”, “two”, “three”]"/>
          <p:cNvSpPr txBox="1"/>
          <p:nvPr/>
        </p:nvSpPr>
        <p:spPr>
          <a:xfrm>
            <a:off x="1939528" y="2908299"/>
            <a:ext cx="595074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zip [1,2,3] [“one”, “two”, “three”]</a:t>
            </a:r>
          </a:p>
        </p:txBody>
      </p:sp>
      <p:sp>
        <p:nvSpPr>
          <p:cNvPr id="219" name="结果:[(1,”one”), (2, “two”), (3, “three”)]"/>
          <p:cNvSpPr txBox="1"/>
          <p:nvPr/>
        </p:nvSpPr>
        <p:spPr>
          <a:xfrm>
            <a:off x="1895673" y="3695700"/>
            <a:ext cx="705445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结果:[(1,”one”), (2, “two”), (3, “three”)]</a:t>
            </a:r>
          </a:p>
        </p:txBody>
      </p:sp>
      <p:sp>
        <p:nvSpPr>
          <p:cNvPr id="220" name="zip [1,2,3,4,5,6,7,8,9,10] [“one”, “two”, “three”]"/>
          <p:cNvSpPr txBox="1"/>
          <p:nvPr/>
        </p:nvSpPr>
        <p:spPr>
          <a:xfrm>
            <a:off x="1961480" y="4889499"/>
            <a:ext cx="834524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zip [1,2,3,4,5,6,7,8,9,10] [“one”, “two”, “three”]</a:t>
            </a:r>
          </a:p>
        </p:txBody>
      </p:sp>
      <p:sp>
        <p:nvSpPr>
          <p:cNvPr id="221" name="结果:[(1,”one”), (2, “two”), (3, “three”)]"/>
          <p:cNvSpPr txBox="1"/>
          <p:nvPr/>
        </p:nvSpPr>
        <p:spPr>
          <a:xfrm>
            <a:off x="1895673" y="5689600"/>
            <a:ext cx="705445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结果:[(1,”one”), (2, “two”), (3, “three”)]</a:t>
            </a:r>
          </a:p>
        </p:txBody>
      </p:sp>
      <p:sp>
        <p:nvSpPr>
          <p:cNvPr id="222" name="zip [1..] [“one”, “two”, “three”]"/>
          <p:cNvSpPr txBox="1"/>
          <p:nvPr/>
        </p:nvSpPr>
        <p:spPr>
          <a:xfrm>
            <a:off x="1985131" y="7061199"/>
            <a:ext cx="549354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zip [1..] [“one”, “two”, “three”]</a:t>
            </a:r>
          </a:p>
        </p:txBody>
      </p:sp>
      <p:sp>
        <p:nvSpPr>
          <p:cNvPr id="223" name="结果:[(1,”one”), (2, “two”), (3, “three”)]"/>
          <p:cNvSpPr txBox="1"/>
          <p:nvPr/>
        </p:nvSpPr>
        <p:spPr>
          <a:xfrm>
            <a:off x="1928576" y="7810500"/>
            <a:ext cx="705445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结果:[(1,”one”), (2, “two”), (3, “three”)]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3" grpId="8"/>
      <p:bldP build="whole" bldLvl="1" animBg="1" rev="0" advAuto="0" spid="220" grpId="5"/>
      <p:bldP build="whole" bldLvl="1" animBg="1" rev="0" advAuto="0" spid="218" grpId="3"/>
      <p:bldP build="whole" bldLvl="1" animBg="1" rev="0" advAuto="0" spid="217" grpId="2"/>
      <p:bldP build="whole" bldLvl="1" animBg="1" rev="0" advAuto="0" spid="216" grpId="1"/>
      <p:bldP build="whole" bldLvl="1" animBg="1" rev="0" advAuto="0" spid="222" grpId="7"/>
      <p:bldP build="whole" bldLvl="1" animBg="1" rev="0" advAuto="0" spid="221" grpId="6"/>
      <p:bldP build="whole" bldLvl="1" animBg="1" rev="0" advAuto="0" spid="219" grpId="4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第一章守关BOSS"/>
          <p:cNvSpPr txBox="1"/>
          <p:nvPr/>
        </p:nvSpPr>
        <p:spPr>
          <a:xfrm>
            <a:off x="4222501" y="1136650"/>
            <a:ext cx="4559798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第一章守关BOSS</a:t>
            </a:r>
          </a:p>
        </p:txBody>
      </p:sp>
      <p:sp>
        <p:nvSpPr>
          <p:cNvPr id="226" name="寻找直角三角形"/>
          <p:cNvSpPr txBox="1"/>
          <p:nvPr/>
        </p:nvSpPr>
        <p:spPr>
          <a:xfrm>
            <a:off x="4178299" y="2355849"/>
            <a:ext cx="4648201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1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寻找直角三角形</a:t>
            </a:r>
          </a:p>
        </p:txBody>
      </p:sp>
      <p:sp>
        <p:nvSpPr>
          <p:cNvPr id="227" name="找到这样的三角形：…"/>
          <p:cNvSpPr txBox="1"/>
          <p:nvPr/>
        </p:nvSpPr>
        <p:spPr>
          <a:xfrm>
            <a:off x="3891985" y="4254500"/>
            <a:ext cx="5220830" cy="264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找到这样的三角形：</a:t>
            </a:r>
          </a:p>
          <a:p>
            <a:pPr marL="407504" indent="-407504" algn="l">
              <a:buClr>
                <a:srgbClr val="535353"/>
              </a:buClr>
              <a:buSzPct val="82000"/>
              <a:buChar char="•"/>
            </a:pPr>
            <a:r>
              <a:t>三边长度皆为整数</a:t>
            </a:r>
          </a:p>
          <a:p>
            <a:pPr marL="407504" indent="-407504" algn="l">
              <a:buClr>
                <a:srgbClr val="535353"/>
              </a:buClr>
              <a:buSzPct val="82000"/>
              <a:buChar char="•"/>
            </a:pPr>
            <a:r>
              <a:t>三边长度皆小于等于10</a:t>
            </a:r>
          </a:p>
          <a:p>
            <a:pPr marL="407504" indent="-407504" algn="l">
              <a:buClr>
                <a:srgbClr val="535353"/>
              </a:buClr>
              <a:buSzPct val="82000"/>
              <a:buChar char="•"/>
            </a:pPr>
            <a:r>
              <a:t>周长为24的直角三角形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27" grpId="2"/>
      <p:bldP build="whole" bldLvl="1" animBg="1" rev="0" advAuto="0" spid="226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[(a, b, c) | a &lt;- [1..10], b &lt;- [1..10], c &lt;- [1..10], a^2 + b ^2 == c ^2, a+b+c == 24]"/>
          <p:cNvSpPr txBox="1"/>
          <p:nvPr/>
        </p:nvSpPr>
        <p:spPr>
          <a:xfrm>
            <a:off x="411336" y="2552700"/>
            <a:ext cx="12537728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/>
            <a:r>
              <a:t>[(a, b, c) | a &lt;- [1..10], b &lt;- [1..10], c &lt;- [1..10], a^2 + b ^2 == c ^2, a+b+c == 24]</a:t>
            </a:r>
          </a:p>
        </p:txBody>
      </p:sp>
      <p:sp>
        <p:nvSpPr>
          <p:cNvPr id="230" name="[(8, 6, 10)]"/>
          <p:cNvSpPr txBox="1"/>
          <p:nvPr/>
        </p:nvSpPr>
        <p:spPr>
          <a:xfrm>
            <a:off x="5067287" y="4972050"/>
            <a:ext cx="2870226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/>
            </a:lvl1pPr>
          </a:lstStyle>
          <a:p>
            <a:pPr/>
            <a:r>
              <a:t>[(8, 6, 10)]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0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第一章 通关"/>
          <p:cNvSpPr txBox="1"/>
          <p:nvPr/>
        </p:nvSpPr>
        <p:spPr>
          <a:xfrm>
            <a:off x="4176510" y="4178299"/>
            <a:ext cx="5007379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300"/>
            </a:lvl1pPr>
          </a:lstStyle>
          <a:p>
            <a:pPr/>
            <a:r>
              <a:t>第一章 通关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2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下一章：类型&amp;语法"/>
          <p:cNvSpPr txBox="1"/>
          <p:nvPr/>
        </p:nvSpPr>
        <p:spPr>
          <a:xfrm>
            <a:off x="3833006" y="4375149"/>
            <a:ext cx="5694388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100"/>
            </a:lvl1pPr>
          </a:lstStyle>
          <a:p>
            <a:pPr/>
            <a:r>
              <a:t>下一章：类型&amp;语法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搭建环境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搭建环境</a:t>
            </a:r>
          </a:p>
        </p:txBody>
      </p:sp>
      <p:sp>
        <p:nvSpPr>
          <p:cNvPr id="127" name="Windows：双击exe安装包，Next  Next Next"/>
          <p:cNvSpPr txBox="1"/>
          <p:nvPr/>
        </p:nvSpPr>
        <p:spPr>
          <a:xfrm>
            <a:off x="628650" y="3079749"/>
            <a:ext cx="11984968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520700" indent="-520700" algn="l">
              <a:lnSpc>
                <a:spcPct val="120000"/>
              </a:lnSpc>
              <a:spcBef>
                <a:spcPts val="4600"/>
              </a:spcBef>
              <a:buSzPct val="82000"/>
              <a:buChar char="•"/>
              <a:defRPr sz="4600"/>
            </a:lvl1pPr>
          </a:lstStyle>
          <a:p>
            <a:pPr/>
            <a:r>
              <a:t>Windows：双击exe安装包，Next  Next Next </a:t>
            </a:r>
          </a:p>
        </p:txBody>
      </p:sp>
      <p:sp>
        <p:nvSpPr>
          <p:cNvPr id="128" name="Mac：双击PKG安装包，Next  Next Next"/>
          <p:cNvSpPr txBox="1"/>
          <p:nvPr/>
        </p:nvSpPr>
        <p:spPr>
          <a:xfrm>
            <a:off x="623478" y="4635499"/>
            <a:ext cx="10909846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520700" indent="-520700" algn="l">
              <a:lnSpc>
                <a:spcPct val="120000"/>
              </a:lnSpc>
              <a:spcBef>
                <a:spcPts val="4600"/>
              </a:spcBef>
              <a:buSzPct val="82000"/>
              <a:buChar char="•"/>
              <a:defRPr sz="4600"/>
            </a:lvl1pPr>
          </a:lstStyle>
          <a:p>
            <a:pPr/>
            <a:r>
              <a:t>Mac：双击PKG安装包，Next  Next Next </a:t>
            </a:r>
          </a:p>
        </p:txBody>
      </p:sp>
      <p:sp>
        <p:nvSpPr>
          <p:cNvPr id="129" name="测试： 在终端键入 GHCI 正常进入即可"/>
          <p:cNvSpPr txBox="1"/>
          <p:nvPr/>
        </p:nvSpPr>
        <p:spPr>
          <a:xfrm>
            <a:off x="668262" y="6191249"/>
            <a:ext cx="1082027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520700" indent="-520700" algn="l">
              <a:lnSpc>
                <a:spcPct val="120000"/>
              </a:lnSpc>
              <a:spcBef>
                <a:spcPts val="4600"/>
              </a:spcBef>
              <a:buSzPct val="82000"/>
              <a:buChar char="•"/>
              <a:defRPr sz="4600"/>
            </a:lvl1pPr>
          </a:lstStyle>
          <a:p>
            <a:pPr/>
            <a:r>
              <a:t>测试： 在终端键入 GHCI 正常进入即可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8" grpId="2"/>
      <p:bldP build="whole" bldLvl="1" animBg="1" rev="0" advAuto="0" spid="129" grpId="3"/>
      <p:bldP build="whole" bldLvl="1" animBg="1" rev="0" advAuto="0" spid="12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a.mov" descr="a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96912" y="1444922"/>
            <a:ext cx="11836401" cy="4013201"/>
          </a:xfrm>
          <a:prstGeom prst="rect">
            <a:avLst/>
          </a:prstGeom>
          <a:ln w="12700">
            <a:miter lim="400000"/>
          </a:ln>
          <a:effectLst>
            <a:reflection blurRad="0" stA="4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3333" fill="hold"/>
                                        <p:tgtEl>
                                          <p:spTgt spid="1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1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erfect！"/>
          <p:cNvSpPr txBox="1"/>
          <p:nvPr>
            <p:ph type="title"/>
          </p:nvPr>
        </p:nvSpPr>
        <p:spPr>
          <a:xfrm>
            <a:off x="355600" y="12573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perfect！</a:t>
            </a:r>
          </a:p>
        </p:txBody>
      </p:sp>
      <p:pic>
        <p:nvPicPr>
          <p:cNvPr id="134" name="2_8012003.gif" descr="2_8012003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17442" y="4570164"/>
            <a:ext cx="3048001" cy="3048001"/>
          </a:xfrm>
          <a:prstGeom prst="rect">
            <a:avLst/>
          </a:prstGeom>
          <a:ln w="12700">
            <a:miter lim="400000"/>
          </a:ln>
          <a:effectLst>
            <a:reflection blurRad="0" stA="4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第一章"/>
          <p:cNvSpPr txBox="1"/>
          <p:nvPr>
            <p:ph type="title"/>
          </p:nvPr>
        </p:nvSpPr>
        <p:spPr>
          <a:xfrm>
            <a:off x="1270000" y="895350"/>
            <a:ext cx="10464800" cy="1282700"/>
          </a:xfrm>
          <a:prstGeom prst="rect">
            <a:avLst/>
          </a:prstGeom>
        </p:spPr>
        <p:txBody>
          <a:bodyPr/>
          <a:lstStyle/>
          <a:p>
            <a:pPr lvl="1" defTabSz="537463">
              <a:defRPr sz="6624"/>
            </a:pPr>
            <a:r>
              <a:t>第一章</a:t>
            </a:r>
          </a:p>
        </p:txBody>
      </p:sp>
      <p:sp>
        <p:nvSpPr>
          <p:cNvPr id="137" name="函数&amp;列表"/>
          <p:cNvSpPr txBox="1"/>
          <p:nvPr>
            <p:ph type="body" sz="quarter" idx="1"/>
          </p:nvPr>
        </p:nvSpPr>
        <p:spPr>
          <a:xfrm>
            <a:off x="1270000" y="21717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5700"/>
            </a:lvl1pPr>
          </a:lstStyle>
          <a:p>
            <a:pPr/>
            <a:r>
              <a:t>函数&amp;列表</a:t>
            </a:r>
          </a:p>
        </p:txBody>
      </p:sp>
      <p:pic>
        <p:nvPicPr>
          <p:cNvPr id="138" name="WX20180709-173742.png" descr="WX20180709-1737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6353" y="3668451"/>
            <a:ext cx="9032094" cy="5804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函数"/>
          <p:cNvSpPr txBox="1"/>
          <p:nvPr>
            <p:ph type="body" sz="quarter" idx="1"/>
          </p:nvPr>
        </p:nvSpPr>
        <p:spPr>
          <a:xfrm>
            <a:off x="1270000" y="15240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5700"/>
            </a:lvl1pPr>
          </a:lstStyle>
          <a:p>
            <a:pPr/>
            <a:r>
              <a:t>函数</a:t>
            </a:r>
          </a:p>
        </p:txBody>
      </p:sp>
      <p:pic>
        <p:nvPicPr>
          <p:cNvPr id="14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20446" y="3496596"/>
            <a:ext cx="4763908" cy="48285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调用函数"/>
          <p:cNvSpPr txBox="1"/>
          <p:nvPr>
            <p:ph type="title"/>
          </p:nvPr>
        </p:nvSpPr>
        <p:spPr>
          <a:xfrm>
            <a:off x="355600" y="0"/>
            <a:ext cx="12293600" cy="2438400"/>
          </a:xfrm>
          <a:prstGeom prst="rect">
            <a:avLst/>
          </a:prstGeom>
        </p:spPr>
        <p:txBody>
          <a:bodyPr/>
          <a:lstStyle/>
          <a:p>
            <a:pPr/>
            <a:r>
              <a:t>调用函数</a:t>
            </a:r>
          </a:p>
        </p:txBody>
      </p:sp>
      <p:sp>
        <p:nvSpPr>
          <p:cNvPr id="144" name="ghci&gt; succ 8…"/>
          <p:cNvSpPr txBox="1"/>
          <p:nvPr/>
        </p:nvSpPr>
        <p:spPr>
          <a:xfrm>
            <a:off x="937121" y="3498849"/>
            <a:ext cx="3758283" cy="374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ghci&gt; succ 8 </a:t>
            </a:r>
          </a:p>
          <a:p>
            <a:pPr algn="l"/>
            <a:r>
              <a:t>9</a:t>
            </a:r>
          </a:p>
          <a:p>
            <a:pPr algn="l"/>
            <a:r>
              <a:t>ghci&gt; min 9 10</a:t>
            </a:r>
          </a:p>
          <a:p>
            <a:pPr algn="l"/>
            <a:r>
              <a:t>9</a:t>
            </a:r>
          </a:p>
          <a:p>
            <a:pPr algn="l"/>
            <a:r>
              <a:t>ghci&gt; max 100 101</a:t>
            </a:r>
          </a:p>
          <a:p>
            <a:pPr algn="l"/>
            <a:r>
              <a:t>101</a:t>
            </a:r>
          </a:p>
        </p:txBody>
      </p:sp>
      <p:sp>
        <p:nvSpPr>
          <p:cNvPr id="145" name="ghci&gt; div 92 10…"/>
          <p:cNvSpPr txBox="1"/>
          <p:nvPr/>
        </p:nvSpPr>
        <p:spPr>
          <a:xfrm>
            <a:off x="5886450" y="5289549"/>
            <a:ext cx="3353098" cy="270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ghci&gt; div 92 10</a:t>
            </a:r>
          </a:p>
          <a:p>
            <a:pPr algn="l"/>
            <a:r>
              <a:t>9</a:t>
            </a:r>
          </a:p>
          <a:p>
            <a:pPr algn="l"/>
            <a:r>
              <a:t>ghci&gt; 92 `div` 10</a:t>
            </a:r>
          </a:p>
          <a:p>
            <a:pPr algn="l"/>
            <a:r>
              <a:t>9</a:t>
            </a:r>
          </a:p>
        </p:txBody>
      </p:sp>
      <p:sp>
        <p:nvSpPr>
          <p:cNvPr id="146" name="ghci&gt; succ 9 + max 5 4 + 1…"/>
          <p:cNvSpPr txBox="1"/>
          <p:nvPr/>
        </p:nvSpPr>
        <p:spPr>
          <a:xfrm>
            <a:off x="5880100" y="2705099"/>
            <a:ext cx="591614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ghci&gt; succ 9 + max 5 4 + 1</a:t>
            </a:r>
          </a:p>
          <a:p>
            <a:pPr algn="l"/>
            <a:r>
              <a:t>16</a:t>
            </a:r>
          </a:p>
          <a:p>
            <a:pPr algn="l"/>
            <a:r>
              <a:t>ghci&gt; (succ 9) + (max 5 4) + 1</a:t>
            </a:r>
          </a:p>
          <a:p>
            <a:pPr algn="l"/>
            <a:r>
              <a:t>16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25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6" grpId="2"/>
      <p:bldP build="whole" bldLvl="1" animBg="1" rev="0" advAuto="0" spid="145" grpId="3"/>
      <p:bldP build="whole" bldLvl="1" animBg="1" rev="0" advAuto="0" spid="14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写一个函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写一个函数</a:t>
            </a:r>
          </a:p>
        </p:txBody>
      </p:sp>
      <p:sp>
        <p:nvSpPr>
          <p:cNvPr id="149" name="让我们来写几个函数吧！…"/>
          <p:cNvSpPr txBox="1"/>
          <p:nvPr/>
        </p:nvSpPr>
        <p:spPr>
          <a:xfrm>
            <a:off x="504415" y="1981200"/>
            <a:ext cx="11678470" cy="449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让我们来写几个函数吧！</a:t>
            </a:r>
          </a:p>
          <a:p>
            <a:pPr/>
          </a:p>
          <a:p>
            <a:pPr algn="l"/>
            <a:r>
              <a:t>输入一个数，返回这个数字的2倍。</a:t>
            </a:r>
          </a:p>
          <a:p>
            <a:pPr algn="l"/>
          </a:p>
          <a:p>
            <a:pPr lvl="1" algn="l"/>
          </a:p>
          <a:p>
            <a:pPr algn="l"/>
          </a:p>
          <a:p>
            <a:pPr algn="l"/>
          </a:p>
        </p:txBody>
      </p:sp>
      <p:sp>
        <p:nvSpPr>
          <p:cNvPr id="150" name="doubleMe x = x + x"/>
          <p:cNvSpPr txBox="1"/>
          <p:nvPr/>
        </p:nvSpPr>
        <p:spPr>
          <a:xfrm>
            <a:off x="578135" y="3917949"/>
            <a:ext cx="382213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doubleMe x = x + x</a:t>
            </a:r>
          </a:p>
        </p:txBody>
      </p:sp>
      <p:sp>
        <p:nvSpPr>
          <p:cNvPr id="151" name="打开你喜欢的文本编辑器，如Sublime，将代码输入进去，…"/>
          <p:cNvSpPr txBox="1"/>
          <p:nvPr/>
        </p:nvSpPr>
        <p:spPr>
          <a:xfrm>
            <a:off x="489681" y="5568949"/>
            <a:ext cx="11707938" cy="368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打开你喜欢的文本编辑器，如Sublime，将代码输入进去，</a:t>
            </a:r>
          </a:p>
          <a:p>
            <a:pPr algn="l"/>
            <a:r>
              <a:t>存为 ff.hs (ff换成其他的也可以)。</a:t>
            </a:r>
          </a:p>
          <a:p>
            <a:pPr algn="l"/>
            <a:r>
              <a:t>打开ghci  执行 </a:t>
            </a:r>
          </a:p>
          <a:p>
            <a:pPr algn="l"/>
            <a:r>
              <a:t>:l ff    装载他</a:t>
            </a:r>
          </a:p>
          <a:p>
            <a:pPr algn="l"/>
            <a:r>
              <a:t>ghci&gt; doubleMe 2</a:t>
            </a:r>
          </a:p>
          <a:p>
            <a:pPr algn="l"/>
            <a:r>
              <a:t>4</a:t>
            </a:r>
          </a:p>
        </p:txBody>
      </p:sp>
      <p:sp>
        <p:nvSpPr>
          <p:cNvPr id="152" name="运行一下，试试？"/>
          <p:cNvSpPr txBox="1"/>
          <p:nvPr/>
        </p:nvSpPr>
        <p:spPr>
          <a:xfrm>
            <a:off x="603249" y="4686300"/>
            <a:ext cx="37719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运行一下，试试？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2" grpId="2"/>
      <p:bldP build="whole" bldLvl="1" animBg="1" rev="0" advAuto="0" spid="151" grpId="3"/>
      <p:bldP build="whole" bldLvl="1" animBg="1" rev="0" advAuto="0" spid="150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